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8A069C3F-F1E0-4B5F-8031-BB4E4EADD4C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69C3F-F1E0-4B5F-8031-BB4E4EADD4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69C3F-F1E0-4B5F-8031-BB4E4EADD4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69C3F-F1E0-4B5F-8031-BB4E4EADD4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69C3F-F1E0-4B5F-8031-BB4E4EADD4C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A069C3F-F1E0-4B5F-8031-BB4E4EADD4C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A069C3F-F1E0-4B5F-8031-BB4E4EADD4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A069C3F-F1E0-4B5F-8031-BB4E4EADD4C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A069C3F-F1E0-4B5F-8031-BB4E4EADD4C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A069C3F-F1E0-4B5F-8031-BB4E4EADD4C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C2E898E-5BC6-4617-92EC-C56537F29212}" type="datetimeFigureOut">
              <a:rPr lang="ru-RU" smtClean="0"/>
              <a:pPr/>
              <a:t>04.07.2022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A069C3F-F1E0-4B5F-8031-BB4E4EADD4C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C2E898E-5BC6-4617-92EC-C56537F29212}" type="datetimeFigureOut">
              <a:rPr lang="ru-RU" smtClean="0"/>
              <a:pPr/>
              <a:t>04.07.2022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A069C3F-F1E0-4B5F-8031-BB4E4EADD4C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k.com/club181384410"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hyperlink" Target="https://disk.yandex.ru/i/C3fovFlE5MQLNQ" TargetMode="External"/><Relationship Id="rId13" Type="http://schemas.openxmlformats.org/officeDocument/2006/relationships/hyperlink" Target="https://youtu.be/kUX1Ye1BrM4" TargetMode="External"/><Relationship Id="rId3" Type="http://schemas.openxmlformats.org/officeDocument/2006/relationships/hyperlink" Target="https://youtu.be/t3pzXUtKu0M" TargetMode="External"/><Relationship Id="rId7" Type="http://schemas.openxmlformats.org/officeDocument/2006/relationships/hyperlink" Target="https://disk.yandex.ru/i/TSlVnAqvlavnIg" TargetMode="External"/><Relationship Id="rId12" Type="http://schemas.openxmlformats.org/officeDocument/2006/relationships/hyperlink" Target="https://vk.com/wall-35911547_346531" TargetMode="External"/><Relationship Id="rId2" Type="http://schemas.openxmlformats.org/officeDocument/2006/relationships/hyperlink" Target="https://youtu.be/GxX0LrcU0sk" TargetMode="External"/><Relationship Id="rId1" Type="http://schemas.openxmlformats.org/officeDocument/2006/relationships/slideLayout" Target="../slideLayouts/slideLayout7.xml"/><Relationship Id="rId6" Type="http://schemas.openxmlformats.org/officeDocument/2006/relationships/hyperlink" Target="https://disk.yandex.ru/i/39E-Iq_DZxvy0w" TargetMode="External"/><Relationship Id="rId11" Type="http://schemas.openxmlformats.org/officeDocument/2006/relationships/hyperlink" Target="https://vk.com/video-175146375_456239018" TargetMode="External"/><Relationship Id="rId5" Type="http://schemas.openxmlformats.org/officeDocument/2006/relationships/hyperlink" Target="https://vk.com/video240524676_456239233?list=ed636eca737eedb352" TargetMode="External"/><Relationship Id="rId10" Type="http://schemas.openxmlformats.org/officeDocument/2006/relationships/hyperlink" Target="https://youtu.be/cqEsVX1IqTQ" TargetMode="External"/><Relationship Id="rId4" Type="http://schemas.openxmlformats.org/officeDocument/2006/relationships/hyperlink" Target="https://sarov.info/main/2021/12/28/kto-esli-ne-my.html" TargetMode="External"/><Relationship Id="rId9" Type="http://schemas.openxmlformats.org/officeDocument/2006/relationships/hyperlink" Target="https://vk.com/wall-181384410_59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2711912"/>
          </a:xfrm>
        </p:spPr>
        <p:txBody>
          <a:bodyPr>
            <a:normAutofit fontScale="90000"/>
          </a:bodyPr>
          <a:lstStyle/>
          <a:p>
            <a:pPr algn="ctr"/>
            <a:r>
              <a:rPr lang="ru-RU" b="1" dirty="0" smtClean="0"/>
              <a:t>Создание первого в ЗАТО </a:t>
            </a:r>
            <a:r>
              <a:rPr lang="ru-RU" b="1" dirty="0" err="1" smtClean="0"/>
              <a:t>г.Саров</a:t>
            </a:r>
            <a:r>
              <a:rPr lang="ru-RU" b="1" dirty="0" smtClean="0"/>
              <a:t> </a:t>
            </a:r>
            <a:r>
              <a:rPr lang="ru-RU" b="1" dirty="0" smtClean="0"/>
              <a:t>частного приюта </a:t>
            </a:r>
            <a:r>
              <a:rPr lang="ru-RU" b="1" dirty="0" smtClean="0"/>
              <a:t>временного содержания для безнадзорных животных</a:t>
            </a:r>
            <a:endParaRPr lang="ru-RU" b="1" dirty="0">
              <a:solidFill>
                <a:schemeClr val="accent1">
                  <a:lumMod val="75000"/>
                </a:schemeClr>
              </a:solidFill>
            </a:endParaRPr>
          </a:p>
        </p:txBody>
      </p:sp>
      <p:pic>
        <p:nvPicPr>
          <p:cNvPr id="4" name="Picture 2" descr="C:\Users\User\Desktop\ПРИЮТ\Плакат 2.jpg"/>
          <p:cNvPicPr>
            <a:picLocks noChangeAspect="1" noChangeArrowheads="1"/>
          </p:cNvPicPr>
          <p:nvPr/>
        </p:nvPicPr>
        <p:blipFill>
          <a:blip r:embed="rId2" cstate="print"/>
          <a:srcRect/>
          <a:stretch>
            <a:fillRect/>
          </a:stretch>
        </p:blipFill>
        <p:spPr bwMode="auto">
          <a:xfrm>
            <a:off x="2357422" y="3071810"/>
            <a:ext cx="5651652" cy="34296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n9-40.userapi.com/s/v1/if2/K-FNEfKtkdNChP2PqhP-tZAUeAU_4nvJe739p9mb1kIHbpSbZPpr1eC5Qk1NTybMZcxrCUUMGgd5PiBuUOTX2k0P.jpg?size=595x842&amp;quality=96&amp;type=album"/>
          <p:cNvPicPr>
            <a:picLocks noChangeAspect="1" noChangeArrowheads="1"/>
          </p:cNvPicPr>
          <p:nvPr/>
        </p:nvPicPr>
        <p:blipFill>
          <a:blip r:embed="rId2" cstate="print"/>
          <a:srcRect/>
          <a:stretch>
            <a:fillRect/>
          </a:stretch>
        </p:blipFill>
        <p:spPr bwMode="auto">
          <a:xfrm>
            <a:off x="3857620" y="3857628"/>
            <a:ext cx="2043894" cy="2892368"/>
          </a:xfrm>
          <a:prstGeom prst="rect">
            <a:avLst/>
          </a:prstGeom>
          <a:noFill/>
        </p:spPr>
      </p:pic>
      <p:sp>
        <p:nvSpPr>
          <p:cNvPr id="2" name="Прямоугольник 1"/>
          <p:cNvSpPr/>
          <p:nvPr/>
        </p:nvSpPr>
        <p:spPr>
          <a:xfrm>
            <a:off x="1357290" y="285728"/>
            <a:ext cx="7358114" cy="3785652"/>
          </a:xfrm>
          <a:prstGeom prst="rect">
            <a:avLst/>
          </a:prstGeom>
        </p:spPr>
        <p:txBody>
          <a:bodyPr wrap="square">
            <a:spAutoFit/>
          </a:bodyPr>
          <a:lstStyle/>
          <a:p>
            <a:pPr algn="ctr"/>
            <a:r>
              <a:rPr lang="ru-RU" sz="3200" b="1" dirty="0" smtClean="0">
                <a:solidFill>
                  <a:schemeClr val="accent1">
                    <a:lumMod val="50000"/>
                  </a:schemeClr>
                </a:solidFill>
              </a:rPr>
              <a:t>Мы благодарим любого, кто готов оказать нам поддержку. Еще больше информации о нас и о нашем приюте можно узнать на нашей страничке в ВК «</a:t>
            </a:r>
            <a:r>
              <a:rPr lang="ru-RU" sz="3200" b="1" dirty="0" err="1" smtClean="0">
                <a:solidFill>
                  <a:schemeClr val="accent1">
                    <a:lumMod val="50000"/>
                  </a:schemeClr>
                </a:solidFill>
              </a:rPr>
              <a:t>Мурррдом</a:t>
            </a:r>
            <a:r>
              <a:rPr lang="ru-RU" sz="3200" b="1" dirty="0" smtClean="0">
                <a:solidFill>
                  <a:schemeClr val="accent1">
                    <a:lumMod val="50000"/>
                  </a:schemeClr>
                </a:solidFill>
              </a:rPr>
              <a:t>»</a:t>
            </a:r>
          </a:p>
          <a:p>
            <a:pPr algn="ctr"/>
            <a:r>
              <a:rPr lang="en-US" sz="3200" b="1" dirty="0" smtClean="0">
                <a:solidFill>
                  <a:schemeClr val="accent1">
                    <a:lumMod val="50000"/>
                  </a:schemeClr>
                </a:solidFill>
                <a:hlinkClick r:id="rId3"/>
              </a:rPr>
              <a:t>https://vk.com/club181384410</a:t>
            </a:r>
            <a:r>
              <a:rPr lang="ru-RU" sz="3200" b="1" dirty="0" smtClean="0">
                <a:solidFill>
                  <a:schemeClr val="accent1">
                    <a:lumMod val="50000"/>
                  </a:schemeClr>
                </a:solidFill>
              </a:rPr>
              <a:t> </a:t>
            </a:r>
          </a:p>
          <a:p>
            <a:pPr marL="1512000">
              <a:buNone/>
            </a:pPr>
            <a:endParaRPr lang="ru-RU" sz="1600" b="1" dirty="0" smtClean="0">
              <a:solidFill>
                <a:schemeClr val="accent1">
                  <a:lumMod val="50000"/>
                </a:schemeClr>
              </a:solidFill>
            </a:endParaRPr>
          </a:p>
          <a:p>
            <a:pPr algn="ctr"/>
            <a:r>
              <a:rPr lang="ru-RU" sz="3200" b="1" dirty="0" smtClean="0">
                <a:solidFill>
                  <a:schemeClr val="accent1">
                    <a:lumMod val="50000"/>
                  </a:schemeClr>
                </a:solidFill>
              </a:rPr>
              <a:t>СПАСИБО, ЧТО ВЫ С НАМИ!</a:t>
            </a:r>
            <a:endParaRPr lang="ru-RU" sz="32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5572140"/>
            <a:ext cx="5286412" cy="1200329"/>
          </a:xfrm>
          <a:prstGeom prst="rect">
            <a:avLst/>
          </a:prstGeom>
        </p:spPr>
        <p:txBody>
          <a:bodyPr wrap="square">
            <a:spAutoFit/>
          </a:bodyPr>
          <a:lstStyle/>
          <a:p>
            <a:pPr algn="just">
              <a:spcBef>
                <a:spcPts val="600"/>
              </a:spcBef>
              <a:spcAft>
                <a:spcPts val="1800"/>
              </a:spcAft>
              <a:buFont typeface="Wingdings" pitchFamily="2" charset="2"/>
              <a:buChar char="Ø"/>
            </a:pPr>
            <a:r>
              <a:rPr lang="ru-RU" dirty="0" smtClean="0">
                <a:ln>
                  <a:solidFill>
                    <a:schemeClr val="accent1">
                      <a:alpha val="70000"/>
                    </a:schemeClr>
                  </a:solidFill>
                </a:ln>
              </a:rPr>
              <a:t>формирование культуры ответственного отношения к животным посредством развития волонтёрских и добровольческих инициатив среди населения </a:t>
            </a:r>
          </a:p>
        </p:txBody>
      </p:sp>
      <p:sp>
        <p:nvSpPr>
          <p:cNvPr id="6" name="Прямоугольник 5"/>
          <p:cNvSpPr/>
          <p:nvPr/>
        </p:nvSpPr>
        <p:spPr>
          <a:xfrm>
            <a:off x="3571868" y="500042"/>
            <a:ext cx="5429288" cy="1200329"/>
          </a:xfrm>
          <a:prstGeom prst="rect">
            <a:avLst/>
          </a:prstGeom>
        </p:spPr>
        <p:txBody>
          <a:bodyPr wrap="square">
            <a:spAutoFit/>
          </a:bodyPr>
          <a:lstStyle/>
          <a:p>
            <a:pPr marL="137160" indent="0" algn="just">
              <a:spcBef>
                <a:spcPts val="600"/>
              </a:spcBef>
              <a:spcAft>
                <a:spcPts val="1800"/>
              </a:spcAft>
              <a:buNone/>
            </a:pPr>
            <a:r>
              <a:rPr lang="ru-RU" sz="2400" b="1" dirty="0" smtClean="0">
                <a:ln>
                  <a:solidFill>
                    <a:schemeClr val="accent1">
                      <a:alpha val="70000"/>
                    </a:schemeClr>
                  </a:solidFill>
                </a:ln>
                <a:solidFill>
                  <a:schemeClr val="accent1">
                    <a:lumMod val="75000"/>
                  </a:schemeClr>
                </a:solidFill>
              </a:rPr>
              <a:t>Цель работы нашей организации </a:t>
            </a:r>
            <a:r>
              <a:rPr lang="ru-RU" sz="2400" dirty="0" smtClean="0">
                <a:ln>
                  <a:solidFill>
                    <a:schemeClr val="accent1">
                      <a:alpha val="70000"/>
                    </a:schemeClr>
                  </a:solidFill>
                </a:ln>
                <a:solidFill>
                  <a:schemeClr val="accent1">
                    <a:lumMod val="75000"/>
                  </a:schemeClr>
                </a:solidFill>
              </a:rPr>
              <a:t>- </a:t>
            </a:r>
            <a:r>
              <a:rPr lang="ru-RU" sz="2400" i="1" dirty="0" smtClean="0">
                <a:ln>
                  <a:solidFill>
                    <a:schemeClr val="accent1">
                      <a:alpha val="70000"/>
                    </a:schemeClr>
                  </a:solidFill>
                </a:ln>
                <a:solidFill>
                  <a:schemeClr val="accent1">
                    <a:lumMod val="75000"/>
                  </a:schemeClr>
                </a:solidFill>
              </a:rPr>
              <a:t>сделать так, чтобы защищать было некого </a:t>
            </a:r>
          </a:p>
        </p:txBody>
      </p:sp>
      <p:sp>
        <p:nvSpPr>
          <p:cNvPr id="7" name="Прямоугольник 6"/>
          <p:cNvSpPr/>
          <p:nvPr/>
        </p:nvSpPr>
        <p:spPr>
          <a:xfrm>
            <a:off x="1285852" y="1928802"/>
            <a:ext cx="5143536" cy="2062103"/>
          </a:xfrm>
          <a:prstGeom prst="rect">
            <a:avLst/>
          </a:prstGeom>
        </p:spPr>
        <p:txBody>
          <a:bodyPr wrap="square">
            <a:spAutoFit/>
          </a:bodyPr>
          <a:lstStyle/>
          <a:p>
            <a:pPr marL="137160" indent="0" algn="just">
              <a:spcBef>
                <a:spcPts val="600"/>
              </a:spcBef>
              <a:spcAft>
                <a:spcPts val="1800"/>
              </a:spcAft>
              <a:buNone/>
            </a:pPr>
            <a:r>
              <a:rPr lang="ru-RU" dirty="0" smtClean="0">
                <a:ln>
                  <a:solidFill>
                    <a:schemeClr val="accent1">
                      <a:alpha val="70000"/>
                    </a:schemeClr>
                  </a:solidFill>
                </a:ln>
              </a:rPr>
              <a:t>Работа ведется по трем направлениям: </a:t>
            </a:r>
          </a:p>
          <a:p>
            <a:pPr algn="just">
              <a:spcBef>
                <a:spcPts val="600"/>
              </a:spcBef>
              <a:spcAft>
                <a:spcPts val="1800"/>
              </a:spcAft>
              <a:buFont typeface="Wingdings" pitchFamily="2" charset="2"/>
              <a:buChar char="Ø"/>
            </a:pPr>
            <a:r>
              <a:rPr lang="ru-RU" dirty="0" smtClean="0">
                <a:ln>
                  <a:solidFill>
                    <a:schemeClr val="accent1">
                      <a:alpha val="70000"/>
                    </a:schemeClr>
                  </a:solidFill>
                </a:ln>
              </a:rPr>
              <a:t>помощь уже существующим бездомным животным, создание и поддержание комфортных условий их проживания в приюте, ветеринарная помощь, реабилитация, социализация и поиск новых владельцев</a:t>
            </a:r>
          </a:p>
        </p:txBody>
      </p:sp>
      <p:sp>
        <p:nvSpPr>
          <p:cNvPr id="8" name="Прямоугольник 7"/>
          <p:cNvSpPr/>
          <p:nvPr/>
        </p:nvSpPr>
        <p:spPr>
          <a:xfrm>
            <a:off x="3714744" y="4071942"/>
            <a:ext cx="5143536" cy="923330"/>
          </a:xfrm>
          <a:prstGeom prst="rect">
            <a:avLst/>
          </a:prstGeom>
        </p:spPr>
        <p:txBody>
          <a:bodyPr wrap="square">
            <a:spAutoFit/>
          </a:bodyPr>
          <a:lstStyle/>
          <a:p>
            <a:pPr algn="just">
              <a:spcBef>
                <a:spcPts val="600"/>
              </a:spcBef>
              <a:spcAft>
                <a:spcPts val="1800"/>
              </a:spcAft>
              <a:buFont typeface="Wingdings" pitchFamily="2" charset="2"/>
              <a:buChar char="Ø"/>
            </a:pPr>
            <a:r>
              <a:rPr lang="ru-RU" dirty="0" smtClean="0">
                <a:ln>
                  <a:solidFill>
                    <a:schemeClr val="accent1">
                      <a:alpha val="70000"/>
                    </a:schemeClr>
                  </a:solidFill>
                </a:ln>
              </a:rPr>
              <a:t>помощь родителям и педагогам в воспитании экологической культуры ребенка в целях формирования гармоничной личности</a:t>
            </a:r>
          </a:p>
        </p:txBody>
      </p:sp>
      <p:pic>
        <p:nvPicPr>
          <p:cNvPr id="9" name="Рисунок 8"/>
          <p:cNvPicPr/>
          <p:nvPr/>
        </p:nvPicPr>
        <p:blipFill>
          <a:blip r:embed="rId2" cstate="print"/>
          <a:srcRect/>
          <a:stretch>
            <a:fillRect/>
          </a:stretch>
        </p:blipFill>
        <p:spPr bwMode="auto">
          <a:xfrm>
            <a:off x="6429388" y="2143116"/>
            <a:ext cx="2561723" cy="1643074"/>
          </a:xfrm>
          <a:prstGeom prst="rect">
            <a:avLst/>
          </a:prstGeom>
          <a:noFill/>
          <a:ln w="9525">
            <a:noFill/>
            <a:miter lim="800000"/>
            <a:headEnd/>
            <a:tailEnd/>
          </a:ln>
          <a:effectLst>
            <a:softEdge rad="63500"/>
          </a:effectLst>
        </p:spPr>
      </p:pic>
      <p:pic>
        <p:nvPicPr>
          <p:cNvPr id="10" name="Рисунок 9" descr="C:\Users\User\Desktop\ПРИЮТ\Жизнь приюта\пристроенные\bFtUb8JQm1Q.jpg"/>
          <p:cNvPicPr/>
          <p:nvPr/>
        </p:nvPicPr>
        <p:blipFill>
          <a:blip r:embed="rId3" cstate="print"/>
          <a:srcRect/>
          <a:stretch>
            <a:fillRect/>
          </a:stretch>
        </p:blipFill>
        <p:spPr bwMode="auto">
          <a:xfrm>
            <a:off x="6572264" y="4929198"/>
            <a:ext cx="1428760" cy="1714512"/>
          </a:xfrm>
          <a:prstGeom prst="rect">
            <a:avLst/>
          </a:prstGeom>
          <a:noFill/>
          <a:ln w="9525">
            <a:noFill/>
            <a:miter lim="800000"/>
            <a:headEnd/>
            <a:tailEnd/>
          </a:ln>
          <a:effectLst>
            <a:softEdge rad="63500"/>
          </a:effectLst>
        </p:spPr>
      </p:pic>
      <p:pic>
        <p:nvPicPr>
          <p:cNvPr id="11" name="Рисунок 10" descr="C:\Users\User\Desktop\ПРИЮТ\Жизнь приюта\Экскурсия Воскресная школа 12.12.2021\r2WXvm8xrVk.jpg"/>
          <p:cNvPicPr/>
          <p:nvPr/>
        </p:nvPicPr>
        <p:blipFill>
          <a:blip r:embed="rId4" cstate="print"/>
          <a:srcRect/>
          <a:stretch>
            <a:fillRect/>
          </a:stretch>
        </p:blipFill>
        <p:spPr bwMode="auto">
          <a:xfrm>
            <a:off x="1428728" y="4000504"/>
            <a:ext cx="2143140" cy="1571636"/>
          </a:xfrm>
          <a:prstGeom prst="rect">
            <a:avLst/>
          </a:prstGeom>
          <a:noFill/>
          <a:ln w="9525">
            <a:noFill/>
            <a:miter lim="800000"/>
            <a:headEnd/>
            <a:tailEnd/>
          </a:ln>
          <a:effectLst>
            <a:softEdge rad="63500"/>
          </a:effectLst>
        </p:spPr>
      </p:pic>
      <p:pic>
        <p:nvPicPr>
          <p:cNvPr id="12" name="Picture 2"/>
          <p:cNvPicPr>
            <a:picLocks noChangeAspect="1" noChangeArrowheads="1"/>
          </p:cNvPicPr>
          <p:nvPr/>
        </p:nvPicPr>
        <p:blipFill>
          <a:blip r:embed="rId5" cstate="print"/>
          <a:srcRect/>
          <a:stretch>
            <a:fillRect/>
          </a:stretch>
        </p:blipFill>
        <p:spPr bwMode="auto">
          <a:xfrm>
            <a:off x="1500166" y="500042"/>
            <a:ext cx="2143140" cy="1045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57290" y="285728"/>
            <a:ext cx="7643866" cy="1323439"/>
          </a:xfrm>
          <a:prstGeom prst="rect">
            <a:avLst/>
          </a:prstGeom>
        </p:spPr>
        <p:txBody>
          <a:bodyPr wrap="square">
            <a:spAutoFit/>
          </a:bodyPr>
          <a:lstStyle/>
          <a:p>
            <a:pPr algn="ctr"/>
            <a:r>
              <a:rPr lang="ru-RU" sz="2000" i="1" dirty="0">
                <a:ln>
                  <a:solidFill>
                    <a:schemeClr val="accent1">
                      <a:alpha val="70000"/>
                    </a:schemeClr>
                  </a:solidFill>
                </a:ln>
              </a:rPr>
              <a:t>Мы – это волонтёры АНО «Подари жизнь». Каждый из нас уже не первый год помогает животным. За плечами уже не один десяток спасенных жизней. Мы здесь, чтобы объединить людей, сделать этот мир чуточку лучше. Мы лечим человеческие души.</a:t>
            </a:r>
          </a:p>
        </p:txBody>
      </p:sp>
      <p:pic>
        <p:nvPicPr>
          <p:cNvPr id="4" name="Рисунок 3" descr="https://sun9-52.userapi.com/sun9-80/impg/GZoOzxeg_HxqjfSGPVXhI14AyenUNGtSSfHGvw/AXlpjTLpOOQ.jpg?size=1280x886&amp;quality=96&amp;sign=b36192e1ce9afb3306604f077cb8af2f&amp;type=album"/>
          <p:cNvPicPr/>
          <p:nvPr/>
        </p:nvPicPr>
        <p:blipFill>
          <a:blip r:embed="rId2" cstate="print"/>
          <a:srcRect/>
          <a:stretch>
            <a:fillRect/>
          </a:stretch>
        </p:blipFill>
        <p:spPr bwMode="auto">
          <a:xfrm>
            <a:off x="1785918" y="2071678"/>
            <a:ext cx="3929090" cy="2643206"/>
          </a:xfrm>
          <a:prstGeom prst="rect">
            <a:avLst/>
          </a:prstGeom>
          <a:noFill/>
          <a:ln w="9525">
            <a:noFill/>
            <a:miter lim="800000"/>
            <a:headEnd/>
            <a:tailEnd/>
          </a:ln>
          <a:effectLst>
            <a:softEdge rad="63500"/>
          </a:effectLst>
        </p:spPr>
      </p:pic>
      <p:pic>
        <p:nvPicPr>
          <p:cNvPr id="5" name="Рисунок 4" descr="C:\Users\User\Desktop\ПРИЮТ\Приют постояльцы\Новая папка\LImKJhGGhBQ.jpg"/>
          <p:cNvPicPr/>
          <p:nvPr/>
        </p:nvPicPr>
        <p:blipFill>
          <a:blip r:embed="rId3" cstate="print"/>
          <a:srcRect/>
          <a:stretch>
            <a:fillRect/>
          </a:stretch>
        </p:blipFill>
        <p:spPr bwMode="auto">
          <a:xfrm>
            <a:off x="5929322" y="1785926"/>
            <a:ext cx="2214578" cy="2928958"/>
          </a:xfrm>
          <a:prstGeom prst="rect">
            <a:avLst/>
          </a:prstGeom>
          <a:noFill/>
          <a:ln w="9525">
            <a:noFill/>
            <a:miter lim="800000"/>
            <a:headEnd/>
            <a:tailEnd/>
          </a:ln>
          <a:effectLst>
            <a:softEdge rad="63500"/>
          </a:effectLst>
        </p:spPr>
      </p:pic>
      <p:sp>
        <p:nvSpPr>
          <p:cNvPr id="6" name="Прямоугольник 5"/>
          <p:cNvSpPr/>
          <p:nvPr/>
        </p:nvSpPr>
        <p:spPr>
          <a:xfrm>
            <a:off x="1357290" y="4857760"/>
            <a:ext cx="7572428" cy="1477328"/>
          </a:xfrm>
          <a:prstGeom prst="rect">
            <a:avLst/>
          </a:prstGeom>
        </p:spPr>
        <p:txBody>
          <a:bodyPr wrap="square">
            <a:spAutoFit/>
          </a:bodyPr>
          <a:lstStyle/>
          <a:p>
            <a:pPr algn="just"/>
            <a:r>
              <a:rPr lang="ru-RU" dirty="0">
                <a:ln>
                  <a:solidFill>
                    <a:schemeClr val="accent1">
                      <a:alpha val="70000"/>
                    </a:schemeClr>
                  </a:solidFill>
                </a:ln>
              </a:rPr>
              <a:t>Приют существует благодаря мощной поддержке команды из 15 волонтеров, взявших на себя львиную долю работы по выполнению назначений ветеринарного врача, уходу и кормлению животных. Они ежедневно без выходных и праздников утром и вечером работают в приюте на безвозмездной основе.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14290"/>
            <a:ext cx="7715304" cy="1785104"/>
          </a:xfrm>
          <a:prstGeom prst="rect">
            <a:avLst/>
          </a:prstGeom>
        </p:spPr>
        <p:txBody>
          <a:bodyPr wrap="square">
            <a:spAutoFit/>
          </a:bodyPr>
          <a:lstStyle/>
          <a:p>
            <a:pPr indent="0" algn="just">
              <a:buNone/>
            </a:pPr>
            <a:r>
              <a:rPr lang="ru-RU" sz="2000" dirty="0">
                <a:ln>
                  <a:solidFill>
                    <a:schemeClr val="accent1">
                      <a:alpha val="70000"/>
                    </a:schemeClr>
                  </a:solidFill>
                </a:ln>
              </a:rPr>
              <a:t>В октябре 2021 года мы организовали первый и пока единственный в городе частный приют для безнадзорных животных «</a:t>
            </a:r>
            <a:r>
              <a:rPr lang="ru-RU" sz="2000" dirty="0" err="1">
                <a:ln>
                  <a:solidFill>
                    <a:schemeClr val="accent1">
                      <a:alpha val="70000"/>
                    </a:schemeClr>
                  </a:solidFill>
                </a:ln>
              </a:rPr>
              <a:t>Мурррдом</a:t>
            </a:r>
            <a:r>
              <a:rPr lang="ru-RU" sz="2000" dirty="0">
                <a:ln>
                  <a:solidFill>
                    <a:schemeClr val="accent1">
                      <a:alpha val="70000"/>
                    </a:schemeClr>
                  </a:solidFill>
                </a:ln>
              </a:rPr>
              <a:t>». Для этого арендовали нежилое помещение площадью 141 м2 и провели его реконструкцию для размещения животных</a:t>
            </a:r>
            <a:r>
              <a:rPr lang="ru-RU" sz="2000" dirty="0" smtClean="0">
                <a:ln>
                  <a:solidFill>
                    <a:schemeClr val="accent1">
                      <a:alpha val="70000"/>
                    </a:schemeClr>
                  </a:solidFill>
                </a:ln>
              </a:rPr>
              <a:t>.</a:t>
            </a:r>
          </a:p>
          <a:p>
            <a:pPr indent="0" algn="just">
              <a:buNone/>
            </a:pPr>
            <a:endParaRPr lang="ru-RU" sz="1000" dirty="0">
              <a:ln>
                <a:solidFill>
                  <a:schemeClr val="accent1">
                    <a:alpha val="70000"/>
                  </a:schemeClr>
                </a:solidFill>
              </a:ln>
            </a:endParaRPr>
          </a:p>
          <a:p>
            <a:pPr indent="0" algn="just">
              <a:buNone/>
            </a:pPr>
            <a:r>
              <a:rPr lang="ru-RU" sz="2000" dirty="0">
                <a:ln>
                  <a:solidFill>
                    <a:schemeClr val="accent1">
                      <a:alpha val="70000"/>
                    </a:schemeClr>
                  </a:solidFill>
                </a:ln>
              </a:rPr>
              <a:t>	</a:t>
            </a:r>
            <a:r>
              <a:rPr lang="ru-RU" sz="2000" b="1" dirty="0">
                <a:ln>
                  <a:solidFill>
                    <a:schemeClr val="accent1">
                      <a:alpha val="70000"/>
                    </a:schemeClr>
                  </a:solidFill>
                </a:ln>
              </a:rPr>
              <a:t>Во время ремонта	</a:t>
            </a:r>
            <a:r>
              <a:rPr lang="ru-RU" sz="2000" b="1" dirty="0" smtClean="0">
                <a:ln>
                  <a:solidFill>
                    <a:schemeClr val="accent1">
                      <a:alpha val="70000"/>
                    </a:schemeClr>
                  </a:solidFill>
                </a:ln>
              </a:rPr>
              <a:t>	 </a:t>
            </a:r>
            <a:r>
              <a:rPr lang="ru-RU" sz="2000" b="1" dirty="0">
                <a:ln>
                  <a:solidFill>
                    <a:schemeClr val="accent1">
                      <a:alpha val="70000"/>
                    </a:schemeClr>
                  </a:solidFill>
                </a:ln>
              </a:rPr>
              <a:t>После ремонта</a:t>
            </a:r>
          </a:p>
        </p:txBody>
      </p:sp>
      <p:pic>
        <p:nvPicPr>
          <p:cNvPr id="3" name="Рисунок 2" descr="C:\Users\User\Desktop\ПРИЮТ\Ремонт\20210728_135551.jpg"/>
          <p:cNvPicPr/>
          <p:nvPr/>
        </p:nvPicPr>
        <p:blipFill>
          <a:blip r:embed="rId2" cstate="print"/>
          <a:srcRect/>
          <a:stretch>
            <a:fillRect/>
          </a:stretch>
        </p:blipFill>
        <p:spPr bwMode="auto">
          <a:xfrm>
            <a:off x="1142976" y="2000240"/>
            <a:ext cx="3579310" cy="243174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7752" y="2000240"/>
            <a:ext cx="4134820" cy="2429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14414" y="4714884"/>
            <a:ext cx="7643866" cy="1015663"/>
          </a:xfrm>
          <a:prstGeom prst="rect">
            <a:avLst/>
          </a:prstGeom>
        </p:spPr>
        <p:txBody>
          <a:bodyPr wrap="square">
            <a:spAutoFit/>
          </a:bodyPr>
          <a:lstStyle/>
          <a:p>
            <a:pPr algn="just"/>
            <a:r>
              <a:rPr lang="ru-RU" sz="2000" dirty="0" smtClean="0">
                <a:ln>
                  <a:solidFill>
                    <a:schemeClr val="accent1">
                      <a:alpha val="70000"/>
                    </a:schemeClr>
                  </a:solidFill>
                </a:ln>
              </a:rPr>
              <a:t>Наша </a:t>
            </a:r>
            <a:r>
              <a:rPr lang="ru-RU" sz="2000" dirty="0">
                <a:ln>
                  <a:solidFill>
                    <a:schemeClr val="accent1">
                      <a:alpha val="70000"/>
                    </a:schemeClr>
                  </a:solidFill>
                </a:ln>
              </a:rPr>
              <a:t>задача </a:t>
            </a:r>
            <a:r>
              <a:rPr lang="ru-RU" sz="2000" dirty="0" smtClean="0">
                <a:ln>
                  <a:solidFill>
                    <a:schemeClr val="accent1">
                      <a:alpha val="70000"/>
                    </a:schemeClr>
                  </a:solidFill>
                </a:ln>
              </a:rPr>
              <a:t>- увеличить </a:t>
            </a:r>
            <a:r>
              <a:rPr lang="ru-RU" sz="2000" dirty="0">
                <a:ln>
                  <a:solidFill>
                    <a:schemeClr val="accent1">
                      <a:alpha val="70000"/>
                    </a:schemeClr>
                  </a:solidFill>
                </a:ln>
              </a:rPr>
              <a:t>количество пристроенных животных, для этого мы разработали несколько программ, позволяющих потенциальным владельцам знакомиться и общаться с </a:t>
            </a:r>
            <a:r>
              <a:rPr lang="ru-RU" sz="2000" dirty="0" smtClean="0">
                <a:ln>
                  <a:solidFill>
                    <a:schemeClr val="accent1">
                      <a:alpha val="70000"/>
                    </a:schemeClr>
                  </a:solidFill>
                </a:ln>
              </a:rPr>
              <a:t>животными</a:t>
            </a:r>
            <a:endParaRPr lang="ru-RU" sz="2000" dirty="0">
              <a:ln>
                <a:solidFill>
                  <a:schemeClr val="accent1">
                    <a:alpha val="70000"/>
                  </a:schemeClr>
                </a:solidFill>
              </a:l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User\Desktop\ПРИЮТ\Жизнь приюта\пристроенные\1639911435856.jpg"/>
          <p:cNvPicPr/>
          <p:nvPr/>
        </p:nvPicPr>
        <p:blipFill>
          <a:blip r:embed="rId2" cstate="print"/>
          <a:srcRect/>
          <a:stretch>
            <a:fillRect/>
          </a:stretch>
        </p:blipFill>
        <p:spPr bwMode="auto">
          <a:xfrm rot="5400000">
            <a:off x="7358081" y="4714885"/>
            <a:ext cx="1857389" cy="1428759"/>
          </a:xfrm>
          <a:prstGeom prst="rect">
            <a:avLst/>
          </a:prstGeom>
          <a:noFill/>
          <a:ln w="9525">
            <a:noFill/>
            <a:miter lim="800000"/>
            <a:headEnd/>
            <a:tailEnd/>
          </a:ln>
          <a:effectLst>
            <a:softEdge rad="63500"/>
          </a:effectLst>
        </p:spPr>
      </p:pic>
      <p:pic>
        <p:nvPicPr>
          <p:cNvPr id="7" name="Рисунок 6" descr="C:\Users\User\Desktop\ПРИЮТ\Жизнь приюта\пристроенные\IMG-20211213-WA0003.jpg"/>
          <p:cNvPicPr/>
          <p:nvPr/>
        </p:nvPicPr>
        <p:blipFill>
          <a:blip r:embed="rId3" cstate="print"/>
          <a:srcRect/>
          <a:stretch>
            <a:fillRect/>
          </a:stretch>
        </p:blipFill>
        <p:spPr bwMode="auto">
          <a:xfrm>
            <a:off x="5643570" y="3929066"/>
            <a:ext cx="2046994" cy="1000132"/>
          </a:xfrm>
          <a:prstGeom prst="rect">
            <a:avLst/>
          </a:prstGeom>
          <a:noFill/>
          <a:ln w="9525">
            <a:noFill/>
            <a:miter lim="800000"/>
            <a:headEnd/>
            <a:tailEnd/>
          </a:ln>
          <a:effectLst>
            <a:softEdge rad="63500"/>
          </a:effectLst>
        </p:spPr>
      </p:pic>
      <p:pic>
        <p:nvPicPr>
          <p:cNvPr id="8" name="Рисунок 7" descr="https://sun9-61.userapi.com/sun9-85/impg/YYm1tsxNkFdh618oeom4Yg673TIWUYUj2yoeVA/pIzIk8x812k.jpg?size=807x454&amp;quality=96&amp;sign=213ac513e24861704b62756b8490b7b1&amp;type=album"/>
          <p:cNvPicPr/>
          <p:nvPr/>
        </p:nvPicPr>
        <p:blipFill>
          <a:blip r:embed="rId4" cstate="print"/>
          <a:srcRect/>
          <a:stretch>
            <a:fillRect/>
          </a:stretch>
        </p:blipFill>
        <p:spPr bwMode="auto">
          <a:xfrm>
            <a:off x="5572132" y="5000636"/>
            <a:ext cx="1881188" cy="1214446"/>
          </a:xfrm>
          <a:prstGeom prst="rect">
            <a:avLst/>
          </a:prstGeom>
          <a:noFill/>
          <a:ln w="9525">
            <a:noFill/>
            <a:miter lim="800000"/>
            <a:headEnd/>
            <a:tailEnd/>
          </a:ln>
          <a:effectLst>
            <a:softEdge rad="63500"/>
          </a:effectLst>
        </p:spPr>
      </p:pic>
      <p:sp>
        <p:nvSpPr>
          <p:cNvPr id="9" name="Прямоугольник 8"/>
          <p:cNvSpPr/>
          <p:nvPr/>
        </p:nvSpPr>
        <p:spPr>
          <a:xfrm>
            <a:off x="1142976" y="4143380"/>
            <a:ext cx="4357718" cy="2031325"/>
          </a:xfrm>
          <a:prstGeom prst="rect">
            <a:avLst/>
          </a:prstGeom>
        </p:spPr>
        <p:txBody>
          <a:bodyPr wrap="square">
            <a:spAutoFit/>
          </a:bodyPr>
          <a:lstStyle/>
          <a:p>
            <a:pPr algn="just"/>
            <a:r>
              <a:rPr lang="ru-RU" dirty="0">
                <a:ln>
                  <a:solidFill>
                    <a:schemeClr val="accent1">
                      <a:alpha val="70000"/>
                    </a:schemeClr>
                  </a:solidFill>
                </a:ln>
              </a:rPr>
              <a:t>Ребенок учится на родительском примере бережному отношению и любви к животному. Мы рассчитываем, что получив свой первый опыт общения с нашими отзывчивыми животными, люди будут возвращаться в приют или решатся забрать животное в семью.</a:t>
            </a:r>
          </a:p>
        </p:txBody>
      </p:sp>
      <p:pic>
        <p:nvPicPr>
          <p:cNvPr id="10" name="Рисунок 9" descr="https://sun9-46.userapi.com/impf/WLvZT6yIA8h1tGEwdSAun0DUkugmlakdrdtznQ/QNNoA7AD_CU.jpg?size=1280x960&amp;quality=95&amp;sign=618e9d28676815144bb47066462f93d6&amp;type=album"/>
          <p:cNvPicPr/>
          <p:nvPr/>
        </p:nvPicPr>
        <p:blipFill>
          <a:blip r:embed="rId5" cstate="print"/>
          <a:srcRect/>
          <a:stretch>
            <a:fillRect/>
          </a:stretch>
        </p:blipFill>
        <p:spPr bwMode="auto">
          <a:xfrm>
            <a:off x="1142976" y="2285992"/>
            <a:ext cx="2286016" cy="1714512"/>
          </a:xfrm>
          <a:prstGeom prst="rect">
            <a:avLst/>
          </a:prstGeom>
          <a:ln>
            <a:noFill/>
          </a:ln>
          <a:effectLst>
            <a:softEdge rad="112500"/>
          </a:effectLst>
        </p:spPr>
      </p:pic>
      <p:sp>
        <p:nvSpPr>
          <p:cNvPr id="11" name="Прямоугольник 10"/>
          <p:cNvSpPr/>
          <p:nvPr/>
        </p:nvSpPr>
        <p:spPr>
          <a:xfrm>
            <a:off x="3428992" y="2143116"/>
            <a:ext cx="5429320" cy="2031325"/>
          </a:xfrm>
          <a:prstGeom prst="rect">
            <a:avLst/>
          </a:prstGeom>
        </p:spPr>
        <p:txBody>
          <a:bodyPr wrap="square">
            <a:spAutoFit/>
          </a:bodyPr>
          <a:lstStyle/>
          <a:p>
            <a:pPr algn="just"/>
            <a:r>
              <a:rPr lang="ru-RU" dirty="0" smtClean="0">
                <a:ln>
                  <a:solidFill>
                    <a:schemeClr val="accent1">
                      <a:alpha val="70000"/>
                    </a:schemeClr>
                  </a:solidFill>
                </a:ln>
              </a:rPr>
              <a:t>Разработана и внедрена программа «Школа юного волонтера приюта»: дети и подростки от 10 до 17 лет каждое воскресенье обучаются навыкам общения с животными, узнают о правилах их содержания в том, числе в условиях приюта, а главное, непосредственно участвуют в жизни приюта и помогают волонтерам.</a:t>
            </a:r>
            <a:endParaRPr lang="ru-RU" dirty="0">
              <a:ln>
                <a:solidFill>
                  <a:schemeClr val="accent1">
                    <a:alpha val="70000"/>
                  </a:schemeClr>
                </a:solidFill>
              </a:ln>
            </a:endParaRPr>
          </a:p>
        </p:txBody>
      </p:sp>
      <p:sp>
        <p:nvSpPr>
          <p:cNvPr id="12" name="Прямоугольник 11"/>
          <p:cNvSpPr/>
          <p:nvPr/>
        </p:nvSpPr>
        <p:spPr>
          <a:xfrm>
            <a:off x="1142976" y="142852"/>
            <a:ext cx="7786742" cy="2031325"/>
          </a:xfrm>
          <a:prstGeom prst="rect">
            <a:avLst/>
          </a:prstGeom>
        </p:spPr>
        <p:txBody>
          <a:bodyPr wrap="square">
            <a:spAutoFit/>
          </a:bodyPr>
          <a:lstStyle/>
          <a:p>
            <a:pPr algn="just"/>
            <a:r>
              <a:rPr lang="ru-RU" dirty="0">
                <a:ln>
                  <a:solidFill>
                    <a:schemeClr val="accent1">
                      <a:alpha val="70000"/>
                    </a:schemeClr>
                  </a:solidFill>
                </a:ln>
              </a:rPr>
              <a:t>По выходным дням мы проводим день открытых дверей. Впервые в </a:t>
            </a:r>
            <a:r>
              <a:rPr lang="ru-RU" dirty="0" err="1">
                <a:ln>
                  <a:solidFill>
                    <a:schemeClr val="accent1">
                      <a:alpha val="70000"/>
                    </a:schemeClr>
                  </a:solidFill>
                </a:ln>
              </a:rPr>
              <a:t>Сарове</a:t>
            </a:r>
            <a:r>
              <a:rPr lang="ru-RU" dirty="0">
                <a:ln>
                  <a:solidFill>
                    <a:schemeClr val="accent1">
                      <a:alpha val="70000"/>
                    </a:schemeClr>
                  </a:solidFill>
                </a:ln>
              </a:rPr>
              <a:t> появилась возможность у любого горожанина с детьми посетить приют, увидеть работу волонтеров и жизнь приюта, задать интересующие вопросы по уходу и содержанию животных у себя дома. Мы рады такой возможности, она позволяет показать приют изнутри, приблизиться к пониманию и принятию идеи волонтёрства и способствовать воспитанию ответственности у граждан, гуманного отношения к животным.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3438" y="1142984"/>
            <a:ext cx="4000528" cy="2862322"/>
          </a:xfrm>
          <a:prstGeom prst="rect">
            <a:avLst/>
          </a:prstGeom>
        </p:spPr>
        <p:txBody>
          <a:bodyPr wrap="square">
            <a:spAutoFit/>
          </a:bodyPr>
          <a:lstStyle/>
          <a:p>
            <a:pPr algn="just"/>
            <a:r>
              <a:rPr lang="ru-RU" dirty="0" smtClean="0">
                <a:ln>
                  <a:solidFill>
                    <a:schemeClr val="accent1">
                      <a:alpha val="70000"/>
                    </a:schemeClr>
                  </a:solidFill>
                </a:ln>
              </a:rPr>
              <a:t>Животные приюта </a:t>
            </a:r>
            <a:r>
              <a:rPr lang="ru-RU" dirty="0">
                <a:ln>
                  <a:solidFill>
                    <a:schemeClr val="accent1">
                      <a:alpha val="70000"/>
                    </a:schemeClr>
                  </a:solidFill>
                </a:ln>
              </a:rPr>
              <a:t>проходят весь цикл мероприятий согласно установленной схеме работы приюта и только после этого пристраиваются в новые семьи. Новые владельцы забирают полностью здоровых, социализированных, вакцинированных от бешенства и опасных вирусных заболеваний, стерилизованных животных. </a:t>
            </a:r>
          </a:p>
        </p:txBody>
      </p:sp>
      <p:sp>
        <p:nvSpPr>
          <p:cNvPr id="3" name="Прямоугольник 2"/>
          <p:cNvSpPr/>
          <p:nvPr/>
        </p:nvSpPr>
        <p:spPr>
          <a:xfrm>
            <a:off x="1214414" y="3929066"/>
            <a:ext cx="3714776" cy="2585323"/>
          </a:xfrm>
          <a:prstGeom prst="rect">
            <a:avLst/>
          </a:prstGeom>
        </p:spPr>
        <p:txBody>
          <a:bodyPr wrap="square">
            <a:spAutoFit/>
          </a:bodyPr>
          <a:lstStyle/>
          <a:p>
            <a:pPr algn="just"/>
            <a:r>
              <a:rPr lang="ru-RU" dirty="0">
                <a:ln>
                  <a:solidFill>
                    <a:schemeClr val="accent1">
                      <a:alpha val="70000"/>
                    </a:schemeClr>
                  </a:solidFill>
                </a:ln>
              </a:rPr>
              <a:t>Как показывает наш опыт, многие владельцы наших выпускников становятся нашими постоянными помощниками, реализовывая свое желание помогать животным. Это продемонстрировал последний случай с переданными в наш приют по решению суда животными из Нижнего Новгорода.</a:t>
            </a:r>
          </a:p>
        </p:txBody>
      </p:sp>
      <p:sp>
        <p:nvSpPr>
          <p:cNvPr id="4" name="Прямоугольник 3"/>
          <p:cNvSpPr/>
          <p:nvPr/>
        </p:nvSpPr>
        <p:spPr>
          <a:xfrm>
            <a:off x="1285852" y="214290"/>
            <a:ext cx="7358114" cy="923330"/>
          </a:xfrm>
          <a:prstGeom prst="rect">
            <a:avLst/>
          </a:prstGeom>
        </p:spPr>
        <p:txBody>
          <a:bodyPr wrap="square">
            <a:spAutoFit/>
          </a:bodyPr>
          <a:lstStyle/>
          <a:p>
            <a:pPr algn="just"/>
            <a:r>
              <a:rPr lang="ru-RU" dirty="0" smtClean="0">
                <a:ln>
                  <a:solidFill>
                    <a:schemeClr val="accent1">
                      <a:alpha val="70000"/>
                    </a:schemeClr>
                  </a:solidFill>
                </a:ln>
              </a:rPr>
              <a:t>Сегодня в приюте 123 кошки. Дополнительно ожидают переезда в приют после прохождения карантинного срока еще 19 кошек. За весь период работы приюта пристроено 210 кошек. </a:t>
            </a:r>
            <a:endParaRPr lang="ru-RU"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4414" y="1285860"/>
            <a:ext cx="3405720" cy="2407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Рисунок 5"/>
          <p:cNvPicPr/>
          <p:nvPr/>
        </p:nvPicPr>
        <p:blipFill>
          <a:blip r:embed="rId3" cstate="print"/>
          <a:srcRect/>
          <a:stretch>
            <a:fillRect/>
          </a:stretch>
        </p:blipFill>
        <p:spPr bwMode="auto">
          <a:xfrm>
            <a:off x="5000628" y="4000504"/>
            <a:ext cx="2214578" cy="1273370"/>
          </a:xfrm>
          <a:prstGeom prst="rect">
            <a:avLst/>
          </a:prstGeom>
          <a:noFill/>
          <a:ln w="9525">
            <a:noFill/>
            <a:miter lim="800000"/>
            <a:headEnd/>
            <a:tailEnd/>
          </a:ln>
          <a:effectLst>
            <a:softEdge rad="63500"/>
          </a:effectLst>
        </p:spPr>
      </p:pic>
      <p:pic>
        <p:nvPicPr>
          <p:cNvPr id="7" name="Рисунок 6"/>
          <p:cNvPicPr/>
          <p:nvPr/>
        </p:nvPicPr>
        <p:blipFill>
          <a:blip r:embed="rId4" cstate="print"/>
          <a:srcRect/>
          <a:stretch>
            <a:fillRect/>
          </a:stretch>
        </p:blipFill>
        <p:spPr bwMode="auto">
          <a:xfrm>
            <a:off x="5572132" y="5143512"/>
            <a:ext cx="2200975" cy="1533520"/>
          </a:xfrm>
          <a:prstGeom prst="rect">
            <a:avLst/>
          </a:prstGeom>
          <a:noFill/>
          <a:ln w="9525">
            <a:noFill/>
            <a:miter lim="800000"/>
            <a:headEnd/>
            <a:tailEnd/>
          </a:ln>
          <a:effectLst>
            <a:softEdge rad="63500"/>
          </a:effectLst>
        </p:spPr>
      </p:pic>
      <p:pic>
        <p:nvPicPr>
          <p:cNvPr id="8" name="Picture 2"/>
          <p:cNvPicPr>
            <a:picLocks noChangeAspect="1" noChangeArrowheads="1"/>
          </p:cNvPicPr>
          <p:nvPr/>
        </p:nvPicPr>
        <p:blipFill>
          <a:blip r:embed="rId5" cstate="print"/>
          <a:srcRect/>
          <a:stretch>
            <a:fillRect/>
          </a:stretch>
        </p:blipFill>
        <p:spPr bwMode="auto">
          <a:xfrm>
            <a:off x="7358082" y="4000504"/>
            <a:ext cx="1619247" cy="2176569"/>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428604"/>
            <a:ext cx="7358114" cy="5755422"/>
          </a:xfrm>
          <a:prstGeom prst="rect">
            <a:avLst/>
          </a:prstGeom>
        </p:spPr>
        <p:txBody>
          <a:bodyPr wrap="square">
            <a:spAutoFit/>
          </a:bodyPr>
          <a:lstStyle/>
          <a:p>
            <a:pPr algn="ctr"/>
            <a:r>
              <a:rPr lang="ru-RU" sz="1600" b="1" dirty="0">
                <a:ln>
                  <a:solidFill>
                    <a:schemeClr val="accent1">
                      <a:alpha val="70000"/>
                    </a:schemeClr>
                  </a:solidFill>
                </a:ln>
              </a:rPr>
              <a:t>Информационная открытость</a:t>
            </a:r>
          </a:p>
          <a:p>
            <a:pPr algn="ctr"/>
            <a:endParaRPr lang="ru-RU" sz="1600" dirty="0">
              <a:ln>
                <a:solidFill>
                  <a:schemeClr val="accent1">
                    <a:alpha val="70000"/>
                  </a:schemeClr>
                </a:solidFill>
              </a:ln>
            </a:endParaRPr>
          </a:p>
          <a:p>
            <a:r>
              <a:rPr lang="ru-RU" sz="1600" u="sng" dirty="0">
                <a:ln>
                  <a:solidFill>
                    <a:schemeClr val="accent1">
                      <a:alpha val="70000"/>
                    </a:schemeClr>
                  </a:solidFill>
                </a:ln>
              </a:rPr>
              <a:t>Приют</a:t>
            </a:r>
          </a:p>
          <a:p>
            <a:r>
              <a:rPr lang="ru-RU" sz="1600" dirty="0">
                <a:ln>
                  <a:solidFill>
                    <a:schemeClr val="accent1">
                      <a:alpha val="70000"/>
                    </a:schemeClr>
                  </a:solidFill>
                </a:ln>
                <a:hlinkClick r:id="rId2"/>
              </a:rPr>
              <a:t>https://youtu.be/GxX0LrcU0sk</a:t>
            </a:r>
            <a:r>
              <a:rPr lang="ru-RU" sz="1600" dirty="0">
                <a:ln>
                  <a:solidFill>
                    <a:schemeClr val="accent1">
                      <a:alpha val="70000"/>
                    </a:schemeClr>
                  </a:solidFill>
                </a:ln>
              </a:rPr>
              <a:t>    Начало проекта Приют</a:t>
            </a:r>
          </a:p>
          <a:p>
            <a:r>
              <a:rPr lang="ru-RU" sz="1600" dirty="0">
                <a:ln>
                  <a:solidFill>
                    <a:schemeClr val="accent1">
                      <a:alpha val="70000"/>
                    </a:schemeClr>
                  </a:solidFill>
                </a:ln>
                <a:hlinkClick r:id="rId3"/>
              </a:rPr>
              <a:t>https://youtu.be/t3pzXUtKu0M</a:t>
            </a:r>
            <a:r>
              <a:rPr lang="ru-RU" sz="1600" dirty="0">
                <a:ln>
                  <a:solidFill>
                    <a:schemeClr val="accent1">
                      <a:alpha val="70000"/>
                    </a:schemeClr>
                  </a:solidFill>
                </a:ln>
              </a:rPr>
              <a:t>   Открытие приюта</a:t>
            </a:r>
          </a:p>
          <a:p>
            <a:r>
              <a:rPr lang="ru-RU" sz="1600" dirty="0">
                <a:ln>
                  <a:solidFill>
                    <a:schemeClr val="accent1">
                      <a:alpha val="70000"/>
                    </a:schemeClr>
                  </a:solidFill>
                </a:ln>
                <a:hlinkClick r:id="rId4"/>
              </a:rPr>
              <a:t>https://sarov.info/main/2021/12/28/kto-esli-ne-my.html</a:t>
            </a:r>
            <a:r>
              <a:rPr lang="ru-RU" sz="1600" dirty="0">
                <a:ln>
                  <a:solidFill>
                    <a:schemeClr val="accent1">
                      <a:alpha val="70000"/>
                    </a:schemeClr>
                  </a:solidFill>
                </a:ln>
              </a:rPr>
              <a:t>   Волонтёры АНО «Подари жизнь»</a:t>
            </a:r>
          </a:p>
          <a:p>
            <a:r>
              <a:rPr lang="ru-RU" sz="1600" dirty="0">
                <a:ln>
                  <a:solidFill>
                    <a:schemeClr val="accent1">
                      <a:alpha val="70000"/>
                    </a:schemeClr>
                  </a:solidFill>
                </a:ln>
                <a:hlinkClick r:id="rId5"/>
              </a:rPr>
              <a:t>https://vk.com/video240524676_456239233?list=ed636eca737eedb352</a:t>
            </a:r>
            <a:r>
              <a:rPr lang="ru-RU" sz="1600" dirty="0">
                <a:ln>
                  <a:solidFill>
                    <a:schemeClr val="accent1">
                      <a:alpha val="70000"/>
                    </a:schemeClr>
                  </a:solidFill>
                </a:ln>
              </a:rPr>
              <a:t>  Новости </a:t>
            </a:r>
            <a:r>
              <a:rPr lang="ru-RU" sz="1600" dirty="0" err="1">
                <a:ln>
                  <a:solidFill>
                    <a:schemeClr val="accent1">
                      <a:alpha val="70000"/>
                    </a:schemeClr>
                  </a:solidFill>
                </a:ln>
              </a:rPr>
              <a:t>Сарова</a:t>
            </a:r>
            <a:r>
              <a:rPr lang="ru-RU" sz="1600" dirty="0">
                <a:ln>
                  <a:solidFill>
                    <a:schemeClr val="accent1">
                      <a:alpha val="70000"/>
                    </a:schemeClr>
                  </a:solidFill>
                </a:ln>
              </a:rPr>
              <a:t> с 7.45</a:t>
            </a:r>
          </a:p>
          <a:p>
            <a:r>
              <a:rPr lang="ru-RU" sz="1600" dirty="0">
                <a:ln>
                  <a:solidFill>
                    <a:schemeClr val="accent1">
                      <a:alpha val="70000"/>
                    </a:schemeClr>
                  </a:solidFill>
                </a:ln>
              </a:rPr>
              <a:t> </a:t>
            </a:r>
          </a:p>
          <a:p>
            <a:r>
              <a:rPr lang="ru-RU" sz="1600" u="sng" dirty="0">
                <a:ln>
                  <a:solidFill>
                    <a:schemeClr val="accent1">
                      <a:alpha val="70000"/>
                    </a:schemeClr>
                  </a:solidFill>
                </a:ln>
              </a:rPr>
              <a:t>Жизнь приюта</a:t>
            </a:r>
          </a:p>
          <a:p>
            <a:r>
              <a:rPr lang="en-US" sz="1600" dirty="0" smtClean="0">
                <a:ln>
                  <a:solidFill>
                    <a:schemeClr val="accent1">
                      <a:alpha val="70000"/>
                    </a:schemeClr>
                  </a:solidFill>
                </a:ln>
                <a:hlinkClick r:id="rId6"/>
              </a:rPr>
              <a:t>https://disk.yandex.ru/i/39E-Iq_DZxvy0w</a:t>
            </a:r>
            <a:r>
              <a:rPr lang="ru-RU" sz="1600" dirty="0" smtClean="0">
                <a:ln>
                  <a:solidFill>
                    <a:schemeClr val="accent1">
                      <a:alpha val="70000"/>
                    </a:schemeClr>
                  </a:solidFill>
                </a:ln>
              </a:rPr>
              <a:t>   Дни открытых дверей </a:t>
            </a:r>
            <a:r>
              <a:rPr lang="ru-RU" sz="1600" b="1" dirty="0" smtClean="0">
                <a:ln>
                  <a:solidFill>
                    <a:schemeClr val="accent1">
                      <a:alpha val="70000"/>
                    </a:schemeClr>
                  </a:solidFill>
                </a:ln>
                <a:solidFill>
                  <a:srgbClr val="FF0000"/>
                </a:solidFill>
              </a:rPr>
              <a:t>(ВАЖНО!)</a:t>
            </a:r>
            <a:endParaRPr lang="ru-RU" sz="1600" b="1" dirty="0">
              <a:ln>
                <a:solidFill>
                  <a:schemeClr val="accent1">
                    <a:alpha val="70000"/>
                  </a:schemeClr>
                </a:solidFill>
              </a:ln>
              <a:solidFill>
                <a:srgbClr val="FF0000"/>
              </a:solidFill>
            </a:endParaRPr>
          </a:p>
          <a:p>
            <a:r>
              <a:rPr lang="ru-RU" sz="1600" dirty="0">
                <a:ln>
                  <a:solidFill>
                    <a:schemeClr val="accent1">
                      <a:alpha val="70000"/>
                    </a:schemeClr>
                  </a:solidFill>
                </a:ln>
                <a:hlinkClick r:id="rId7"/>
              </a:rPr>
              <a:t>https://disk.yandex.ru/i/TSlVnAqvlavnIg</a:t>
            </a:r>
            <a:r>
              <a:rPr lang="ru-RU" sz="1600" dirty="0">
                <a:ln>
                  <a:solidFill>
                    <a:schemeClr val="accent1">
                      <a:alpha val="70000"/>
                    </a:schemeClr>
                  </a:solidFill>
                </a:ln>
              </a:rPr>
              <a:t>  Ролик набрал более </a:t>
            </a:r>
            <a:r>
              <a:rPr lang="ru-RU" sz="1600" dirty="0" smtClean="0">
                <a:ln>
                  <a:solidFill>
                    <a:schemeClr val="accent1">
                      <a:alpha val="70000"/>
                    </a:schemeClr>
                  </a:solidFill>
                </a:ln>
              </a:rPr>
              <a:t>5 </a:t>
            </a:r>
            <a:r>
              <a:rPr lang="ru-RU" sz="1600" dirty="0">
                <a:ln>
                  <a:solidFill>
                    <a:schemeClr val="accent1">
                      <a:alpha val="70000"/>
                    </a:schemeClr>
                  </a:solidFill>
                </a:ln>
              </a:rPr>
              <a:t>млн. просмотров и сотни тысяч </a:t>
            </a:r>
            <a:r>
              <a:rPr lang="ru-RU" sz="1600" dirty="0" err="1">
                <a:ln>
                  <a:solidFill>
                    <a:schemeClr val="accent1">
                      <a:alpha val="70000"/>
                    </a:schemeClr>
                  </a:solidFill>
                </a:ln>
              </a:rPr>
              <a:t>лайков</a:t>
            </a:r>
            <a:endParaRPr lang="ru-RU" sz="1600" dirty="0">
              <a:ln>
                <a:solidFill>
                  <a:schemeClr val="accent1">
                    <a:alpha val="70000"/>
                  </a:schemeClr>
                </a:solidFill>
              </a:ln>
            </a:endParaRPr>
          </a:p>
          <a:p>
            <a:r>
              <a:rPr lang="ru-RU" sz="1600" dirty="0">
                <a:ln>
                  <a:solidFill>
                    <a:schemeClr val="accent1">
                      <a:alpha val="70000"/>
                    </a:schemeClr>
                  </a:solidFill>
                </a:ln>
                <a:hlinkClick r:id="rId8"/>
              </a:rPr>
              <a:t>https://disk.yandex.ru/i/C3fovFlE5MQLNQ</a:t>
            </a:r>
            <a:endParaRPr lang="ru-RU" sz="1600" dirty="0">
              <a:ln>
                <a:solidFill>
                  <a:schemeClr val="accent1">
                    <a:alpha val="70000"/>
                  </a:schemeClr>
                </a:solidFill>
              </a:ln>
            </a:endParaRPr>
          </a:p>
          <a:p>
            <a:r>
              <a:rPr lang="ru-RU" sz="1600" dirty="0">
                <a:ln>
                  <a:solidFill>
                    <a:schemeClr val="accent1">
                      <a:alpha val="70000"/>
                    </a:schemeClr>
                  </a:solidFill>
                </a:ln>
                <a:hlinkClick r:id="rId9"/>
              </a:rPr>
              <a:t>https://vk.com/wall-181384410_5982</a:t>
            </a:r>
            <a:endParaRPr lang="ru-RU" sz="1600" dirty="0">
              <a:ln>
                <a:solidFill>
                  <a:schemeClr val="accent1">
                    <a:alpha val="70000"/>
                  </a:schemeClr>
                </a:solidFill>
              </a:ln>
            </a:endParaRPr>
          </a:p>
          <a:p>
            <a:r>
              <a:rPr lang="ru-RU" sz="1600" dirty="0">
                <a:ln>
                  <a:solidFill>
                    <a:schemeClr val="accent1">
                      <a:alpha val="70000"/>
                    </a:schemeClr>
                  </a:solidFill>
                </a:ln>
              </a:rPr>
              <a:t> </a:t>
            </a:r>
          </a:p>
          <a:p>
            <a:r>
              <a:rPr lang="ru-RU" sz="1600" u="sng" dirty="0">
                <a:ln>
                  <a:solidFill>
                    <a:schemeClr val="accent1">
                      <a:alpha val="70000"/>
                    </a:schemeClr>
                  </a:solidFill>
                </a:ln>
              </a:rPr>
              <a:t>Деятельность АНО «Подари жизнь»</a:t>
            </a:r>
          </a:p>
          <a:p>
            <a:r>
              <a:rPr lang="ru-RU" sz="1600" dirty="0">
                <a:ln>
                  <a:solidFill>
                    <a:schemeClr val="accent1">
                      <a:alpha val="70000"/>
                    </a:schemeClr>
                  </a:solidFill>
                </a:ln>
                <a:hlinkClick r:id="rId10"/>
              </a:rPr>
              <a:t>https://youtu.be/cqEsVX1IqTQ</a:t>
            </a:r>
            <a:r>
              <a:rPr lang="ru-RU" sz="1600" dirty="0">
                <a:ln>
                  <a:solidFill>
                    <a:schemeClr val="accent1">
                      <a:alpha val="70000"/>
                    </a:schemeClr>
                  </a:solidFill>
                </a:ln>
              </a:rPr>
              <a:t>    Сюжет на нижегородском телевидении вызвал широкий общественный резонанс и очень большое количество отзывов</a:t>
            </a:r>
          </a:p>
          <a:p>
            <a:r>
              <a:rPr lang="ru-RU" sz="1600" dirty="0">
                <a:ln>
                  <a:solidFill>
                    <a:schemeClr val="accent1">
                      <a:alpha val="70000"/>
                    </a:schemeClr>
                  </a:solidFill>
                </a:ln>
                <a:hlinkClick r:id="rId11"/>
              </a:rPr>
              <a:t>https://vk.com/video-175146375_456239018</a:t>
            </a:r>
            <a:endParaRPr lang="ru-RU" sz="1600" dirty="0">
              <a:ln>
                <a:solidFill>
                  <a:schemeClr val="accent1">
                    <a:alpha val="70000"/>
                  </a:schemeClr>
                </a:solidFill>
              </a:ln>
            </a:endParaRPr>
          </a:p>
          <a:p>
            <a:r>
              <a:rPr lang="ru-RU" sz="1600" dirty="0">
                <a:ln>
                  <a:solidFill>
                    <a:schemeClr val="accent1">
                      <a:alpha val="70000"/>
                    </a:schemeClr>
                  </a:solidFill>
                </a:ln>
                <a:hlinkClick r:id="rId12"/>
              </a:rPr>
              <a:t>https://vk.com/wall-35911547_346531</a:t>
            </a:r>
            <a:endParaRPr lang="ru-RU" sz="1600" dirty="0">
              <a:ln>
                <a:solidFill>
                  <a:schemeClr val="accent1">
                    <a:alpha val="70000"/>
                  </a:schemeClr>
                </a:solidFill>
              </a:ln>
            </a:endParaRPr>
          </a:p>
          <a:p>
            <a:r>
              <a:rPr lang="ru-RU" sz="1600" dirty="0">
                <a:ln>
                  <a:solidFill>
                    <a:schemeClr val="accent1">
                      <a:alpha val="70000"/>
                    </a:schemeClr>
                  </a:solidFill>
                </a:ln>
                <a:hlinkClick r:id="rId13"/>
              </a:rPr>
              <a:t>https://youtu.be/kUX1Ye1BrM4</a:t>
            </a:r>
            <a:endParaRPr lang="ru-RU" sz="1600" dirty="0">
              <a:ln>
                <a:solidFill>
                  <a:schemeClr val="accent1">
                    <a:alpha val="70000"/>
                  </a:schemeClr>
                </a:solidFill>
              </a:l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285728"/>
            <a:ext cx="7643866" cy="928694"/>
          </a:xfrm>
          <a:prstGeom prst="rect">
            <a:avLst/>
          </a:prstGeom>
        </p:spPr>
        <p:txBody>
          <a:bodyPr wrap="square">
            <a:spAutoFit/>
          </a:bodyPr>
          <a:lstStyle/>
          <a:p>
            <a:r>
              <a:rPr lang="ru-RU" dirty="0">
                <a:ln>
                  <a:solidFill>
                    <a:schemeClr val="accent1">
                      <a:alpha val="70000"/>
                    </a:schemeClr>
                  </a:solidFill>
                </a:ln>
              </a:rPr>
              <a:t>Проект создания </a:t>
            </a:r>
            <a:r>
              <a:rPr lang="ru-RU" dirty="0" smtClean="0">
                <a:ln>
                  <a:solidFill>
                    <a:schemeClr val="accent1">
                      <a:alpha val="70000"/>
                    </a:schemeClr>
                  </a:solidFill>
                </a:ln>
              </a:rPr>
              <a:t> и развития первого </a:t>
            </a:r>
            <a:r>
              <a:rPr lang="ru-RU" dirty="0">
                <a:ln>
                  <a:solidFill>
                    <a:schemeClr val="accent1">
                      <a:alpha val="70000"/>
                    </a:schemeClr>
                  </a:solidFill>
                </a:ln>
              </a:rPr>
              <a:t>в городе </a:t>
            </a:r>
            <a:r>
              <a:rPr lang="ru-RU" dirty="0" err="1">
                <a:ln>
                  <a:solidFill>
                    <a:schemeClr val="accent1">
                      <a:alpha val="70000"/>
                    </a:schemeClr>
                  </a:solidFill>
                </a:ln>
              </a:rPr>
              <a:t>Сарове</a:t>
            </a:r>
            <a:r>
              <a:rPr lang="ru-RU" dirty="0">
                <a:ln>
                  <a:solidFill>
                    <a:schemeClr val="accent1">
                      <a:alpha val="70000"/>
                    </a:schemeClr>
                  </a:solidFill>
                </a:ln>
              </a:rPr>
              <a:t> частного приюта для безнадзорных животных «Мы с тобой одной крови» (июль2021г. – н.в.) признан:</a:t>
            </a:r>
          </a:p>
        </p:txBody>
      </p:sp>
      <p:sp>
        <p:nvSpPr>
          <p:cNvPr id="3" name="Подзаголовок 2"/>
          <p:cNvSpPr txBox="1">
            <a:spLocks/>
          </p:cNvSpPr>
          <p:nvPr/>
        </p:nvSpPr>
        <p:spPr>
          <a:xfrm>
            <a:off x="2857488" y="3071810"/>
            <a:ext cx="5715040" cy="785818"/>
          </a:xfrm>
          <a:prstGeom prst="rect">
            <a:avLst/>
          </a:prstGeom>
        </p:spPr>
        <p:txBody>
          <a:bodyPr vert="horz" lIns="182880" tIns="0">
            <a:noAutofit/>
          </a:bodyPr>
          <a:lstStyle/>
          <a:p>
            <a:pPr marR="0" lvl="0" indent="0" algn="just" fontAlgn="auto">
              <a:lnSpc>
                <a:spcPct val="100000"/>
              </a:lnSpc>
              <a:spcBef>
                <a:spcPts val="0"/>
              </a:spcBef>
              <a:spcAft>
                <a:spcPts val="0"/>
              </a:spcAft>
              <a:buClr>
                <a:schemeClr val="accent1"/>
              </a:buClr>
              <a:buSzPct val="80000"/>
              <a:buFont typeface="Wingdings" pitchFamily="2" charset="2"/>
              <a:buChar char="Ø"/>
              <a:tabLst/>
              <a:defRPr/>
            </a:pPr>
            <a:r>
              <a:rPr lang="ru-RU" dirty="0">
                <a:ln>
                  <a:solidFill>
                    <a:schemeClr val="accent1">
                      <a:alpha val="70000"/>
                    </a:schemeClr>
                  </a:solidFill>
                </a:ln>
              </a:rPr>
              <a:t>Победителем открытого конкурса под эгидой Общественного Совета </a:t>
            </a:r>
            <a:r>
              <a:rPr lang="ru-RU" dirty="0" err="1">
                <a:ln>
                  <a:solidFill>
                    <a:schemeClr val="accent1">
                      <a:alpha val="70000"/>
                    </a:schemeClr>
                  </a:solidFill>
                </a:ln>
              </a:rPr>
              <a:t>Госкорпорации</a:t>
            </a:r>
            <a:r>
              <a:rPr lang="ru-RU" dirty="0">
                <a:ln>
                  <a:solidFill>
                    <a:schemeClr val="accent1">
                      <a:alpha val="70000"/>
                    </a:schemeClr>
                  </a:solidFill>
                </a:ln>
              </a:rPr>
              <a:t> «Росатом» среди некоммерческих организаций по разработке и реализации социально-значимых проектов в 2021 году</a:t>
            </a:r>
          </a:p>
        </p:txBody>
      </p:sp>
      <p:sp>
        <p:nvSpPr>
          <p:cNvPr id="4" name="Подзаголовок 2"/>
          <p:cNvSpPr txBox="1">
            <a:spLocks/>
          </p:cNvSpPr>
          <p:nvPr/>
        </p:nvSpPr>
        <p:spPr>
          <a:xfrm>
            <a:off x="3000364" y="1785926"/>
            <a:ext cx="5715040" cy="928694"/>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ru-RU" b="0" i="0" u="none" strike="noStrike" kern="1200" cap="none" spc="0" normalizeH="0" baseline="0" noProof="0" dirty="0" smtClean="0">
              <a:ln>
                <a:noFill/>
              </a:ln>
              <a:solidFill>
                <a:schemeClr val="tx1"/>
              </a:solidFill>
              <a:effectLst/>
              <a:uLnTx/>
              <a:uFillTx/>
              <a:latin typeface="+mn-lt"/>
              <a:ea typeface="+mn-ea"/>
              <a:cs typeface="+mn-cs"/>
            </a:endParaRPr>
          </a:p>
          <a:p>
            <a:pPr algn="just">
              <a:buClr>
                <a:schemeClr val="accent1"/>
              </a:buClr>
              <a:buSzPct val="80000"/>
              <a:buFont typeface="Wingdings" pitchFamily="2" charset="2"/>
              <a:buChar char="Ø"/>
              <a:defRPr/>
            </a:pPr>
            <a:r>
              <a:rPr lang="ru-RU" dirty="0">
                <a:ln>
                  <a:solidFill>
                    <a:schemeClr val="accent1">
                      <a:alpha val="70000"/>
                    </a:schemeClr>
                  </a:solidFill>
                </a:ln>
              </a:rPr>
              <a:t>Победителем конкурса «Православная инициатива 2021» под председательством Святейшего Патриарха Московского и всея Руси Кирилла</a:t>
            </a:r>
          </a:p>
        </p:txBody>
      </p:sp>
      <p:sp>
        <p:nvSpPr>
          <p:cNvPr id="5" name="Подзаголовок 2"/>
          <p:cNvSpPr txBox="1">
            <a:spLocks/>
          </p:cNvSpPr>
          <p:nvPr/>
        </p:nvSpPr>
        <p:spPr>
          <a:xfrm>
            <a:off x="2857488" y="1142984"/>
            <a:ext cx="5715040" cy="857256"/>
          </a:xfrm>
          <a:prstGeom prst="rect">
            <a:avLst/>
          </a:prstGeom>
        </p:spPr>
        <p:txBody>
          <a:bodyPr vert="horz" lIns="182880" tIns="0">
            <a:noAutofit/>
          </a:bodyPr>
          <a:lstStyle/>
          <a:p>
            <a:pPr marL="36576" marR="0" lvl="0" indent="0" algn="just" defTabSz="914400" rtl="0" eaLnBrk="1" fontAlgn="auto" latinLnBrk="0" hangingPunct="1">
              <a:lnSpc>
                <a:spcPct val="100000"/>
              </a:lnSpc>
              <a:spcBef>
                <a:spcPts val="0"/>
              </a:spcBef>
              <a:spcAft>
                <a:spcPts val="0"/>
              </a:spcAft>
              <a:buClr>
                <a:schemeClr val="accent1"/>
              </a:buClr>
              <a:buSzPct val="80000"/>
              <a:buFont typeface="Wingdings" pitchFamily="2" charset="2"/>
              <a:buChar char="Ø"/>
              <a:tabLst/>
              <a:defRPr/>
            </a:pPr>
            <a:r>
              <a:rPr lang="ru-RU" dirty="0">
                <a:ln>
                  <a:solidFill>
                    <a:schemeClr val="accent1">
                      <a:alpha val="70000"/>
                    </a:schemeClr>
                  </a:solidFill>
                </a:ln>
              </a:rPr>
              <a:t>Лучшим </a:t>
            </a:r>
            <a:r>
              <a:rPr lang="ru-RU" dirty="0" smtClean="0">
                <a:ln>
                  <a:solidFill>
                    <a:schemeClr val="accent1">
                      <a:alpha val="70000"/>
                    </a:schemeClr>
                  </a:solidFill>
                </a:ln>
              </a:rPr>
              <a:t>социальным </a:t>
            </a:r>
            <a:r>
              <a:rPr lang="ru-RU" dirty="0">
                <a:ln>
                  <a:solidFill>
                    <a:schemeClr val="accent1">
                      <a:alpha val="70000"/>
                    </a:schemeClr>
                  </a:solidFill>
                </a:ln>
              </a:rPr>
              <a:t>проектом Нижегородской области 2021 года в номинации «Развитие городских территорий»</a:t>
            </a:r>
          </a:p>
        </p:txBody>
      </p:sp>
      <p:sp>
        <p:nvSpPr>
          <p:cNvPr id="6" name="Подзаголовок 2"/>
          <p:cNvSpPr txBox="1">
            <a:spLocks/>
          </p:cNvSpPr>
          <p:nvPr/>
        </p:nvSpPr>
        <p:spPr>
          <a:xfrm>
            <a:off x="2928894" y="4286256"/>
            <a:ext cx="5643634" cy="928694"/>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ru-RU" b="0" i="0" u="none" strike="noStrike" kern="1200" cap="none" spc="0" normalizeH="0" baseline="0" noProof="0" dirty="0" smtClean="0">
              <a:ln>
                <a:noFill/>
              </a:ln>
              <a:solidFill>
                <a:schemeClr val="tx1"/>
              </a:solidFill>
              <a:effectLst/>
              <a:uLnTx/>
              <a:uFillTx/>
              <a:latin typeface="+mn-lt"/>
              <a:ea typeface="+mn-ea"/>
              <a:cs typeface="+mn-cs"/>
            </a:endParaRPr>
          </a:p>
          <a:p>
            <a:pPr marL="36576" algn="just">
              <a:buClr>
                <a:schemeClr val="accent1"/>
              </a:buClr>
              <a:buSzPct val="80000"/>
              <a:buFont typeface="Wingdings" pitchFamily="2" charset="2"/>
              <a:buChar char="Ø"/>
              <a:defRPr/>
            </a:pPr>
            <a:r>
              <a:rPr lang="ru-RU" dirty="0">
                <a:ln>
                  <a:solidFill>
                    <a:schemeClr val="accent1">
                      <a:alpha val="70000"/>
                    </a:schemeClr>
                  </a:solidFill>
                </a:ln>
              </a:rPr>
              <a:t>Победителем конкурса «Православная инициатива 2022» под председательством Святейшего Патриарха Московского и всея Руси Кирилла</a:t>
            </a:r>
          </a:p>
        </p:txBody>
      </p:sp>
      <p:pic>
        <p:nvPicPr>
          <p:cNvPr id="7" name="Рисунок 6" descr="https://sun9-80.userapi.com/impg/GFO00WtNK1SfFiuNhjgiV8VEpUuaAQWfzhXs5g/G5EuukoC4R0.jpg?size=746x1080&amp;quality=96&amp;sign=6207693f46e86a945fa428ee891b03ce&amp;type=album"/>
          <p:cNvPicPr/>
          <p:nvPr/>
        </p:nvPicPr>
        <p:blipFill>
          <a:blip r:embed="rId2" cstate="print"/>
          <a:srcRect/>
          <a:stretch>
            <a:fillRect/>
          </a:stretch>
        </p:blipFill>
        <p:spPr bwMode="auto">
          <a:xfrm>
            <a:off x="1357290" y="1428736"/>
            <a:ext cx="1357322" cy="2143140"/>
          </a:xfrm>
          <a:prstGeom prst="rect">
            <a:avLst/>
          </a:prstGeom>
          <a:noFill/>
          <a:ln w="9525">
            <a:noFill/>
            <a:miter lim="800000"/>
            <a:headEnd/>
            <a:tailEnd/>
          </a:ln>
        </p:spPr>
      </p:pic>
      <p:pic>
        <p:nvPicPr>
          <p:cNvPr id="8" name="Рисунок 7" descr="https://sun9-59.userapi.com/impg/V0YJOrK1pLJ7t_wl4r68kjGSUqx0e9NoZmEjgA/pbPLVjq90lY.jpg?size=608x1080&amp;quality=96&amp;sign=120c26b2813e966279099ffa91c31676&amp;type=album"/>
          <p:cNvPicPr/>
          <p:nvPr/>
        </p:nvPicPr>
        <p:blipFill>
          <a:blip r:embed="rId3" cstate="print"/>
          <a:srcRect/>
          <a:stretch>
            <a:fillRect/>
          </a:stretch>
        </p:blipFill>
        <p:spPr bwMode="auto">
          <a:xfrm>
            <a:off x="1428728" y="3929066"/>
            <a:ext cx="1285884" cy="2143140"/>
          </a:xfrm>
          <a:prstGeom prst="rect">
            <a:avLst/>
          </a:prstGeom>
          <a:noFill/>
          <a:ln w="9525">
            <a:noFill/>
            <a:miter lim="800000"/>
            <a:headEnd/>
            <a:tailEnd/>
          </a:ln>
        </p:spPr>
      </p:pic>
      <p:sp>
        <p:nvSpPr>
          <p:cNvPr id="9" name="Подзаголовок 2"/>
          <p:cNvSpPr txBox="1">
            <a:spLocks/>
          </p:cNvSpPr>
          <p:nvPr/>
        </p:nvSpPr>
        <p:spPr>
          <a:xfrm>
            <a:off x="2857488" y="5286388"/>
            <a:ext cx="5643634" cy="928694"/>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ru-RU" b="0" i="0" u="none" strike="noStrike" kern="1200" cap="none" spc="0" normalizeH="0" baseline="0" noProof="0" dirty="0" smtClean="0">
              <a:ln>
                <a:noFill/>
              </a:ln>
              <a:solidFill>
                <a:schemeClr val="tx1"/>
              </a:solidFill>
              <a:effectLst/>
              <a:uLnTx/>
              <a:uFillTx/>
              <a:latin typeface="+mn-lt"/>
              <a:ea typeface="+mn-ea"/>
              <a:cs typeface="+mn-cs"/>
            </a:endParaRPr>
          </a:p>
          <a:p>
            <a:pPr marL="36576" algn="just">
              <a:buClr>
                <a:schemeClr val="accent1"/>
              </a:buClr>
              <a:buSzPct val="80000"/>
              <a:buFont typeface="Wingdings" pitchFamily="2" charset="2"/>
              <a:buChar char="Ø"/>
              <a:defRPr/>
            </a:pPr>
            <a:r>
              <a:rPr lang="ru-RU" dirty="0" smtClean="0">
                <a:ln>
                  <a:solidFill>
                    <a:schemeClr val="accent1">
                      <a:alpha val="70000"/>
                    </a:schemeClr>
                  </a:solidFill>
                </a:ln>
              </a:rPr>
              <a:t>Победителем </a:t>
            </a:r>
            <a:r>
              <a:rPr lang="ru-RU" dirty="0">
                <a:ln>
                  <a:solidFill>
                    <a:schemeClr val="accent1">
                      <a:alpha val="70000"/>
                    </a:schemeClr>
                  </a:solidFill>
                </a:ln>
              </a:rPr>
              <a:t>конкурса </a:t>
            </a:r>
            <a:r>
              <a:rPr lang="ru-RU" dirty="0" smtClean="0">
                <a:ln>
                  <a:solidFill>
                    <a:schemeClr val="accent1">
                      <a:alpha val="70000"/>
                    </a:schemeClr>
                  </a:solidFill>
                </a:ln>
              </a:rPr>
              <a:t>грантов Президента Российской Федерации на развитие гражданского общества в 2022 году</a:t>
            </a:r>
            <a:endParaRPr lang="ru-RU" dirty="0">
              <a:ln>
                <a:solidFill>
                  <a:schemeClr val="accent1">
                    <a:alpha val="70000"/>
                  </a:schemeClr>
                </a:solidFill>
              </a:l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srcRect/>
          <a:stretch>
            <a:fillRect/>
          </a:stretch>
        </p:blipFill>
        <p:spPr bwMode="auto">
          <a:xfrm>
            <a:off x="1357290" y="1571612"/>
            <a:ext cx="2177494" cy="1705070"/>
          </a:xfrm>
          <a:prstGeom prst="rect">
            <a:avLst/>
          </a:prstGeom>
          <a:noFill/>
          <a:ln w="9525">
            <a:noFill/>
            <a:miter lim="800000"/>
            <a:headEnd/>
            <a:tailEnd/>
          </a:ln>
        </p:spPr>
      </p:pic>
      <p:pic>
        <p:nvPicPr>
          <p:cNvPr id="3" name="Picture 4" descr="https://sun9-50.userapi.com/impg/zZsSlNoArZJpU2RC7EQtatdMcvzh2uV4iUaKYA/c6SPCB-OsLo.jpg?size=600x600&amp;quality=96&amp;sign=f6326b3e76a4a058143a87a1e40004f0&amp;type=album"/>
          <p:cNvPicPr>
            <a:picLocks noChangeAspect="1" noChangeArrowheads="1"/>
          </p:cNvPicPr>
          <p:nvPr/>
        </p:nvPicPr>
        <p:blipFill>
          <a:blip r:embed="rId3" cstate="print"/>
          <a:srcRect/>
          <a:stretch>
            <a:fillRect/>
          </a:stretch>
        </p:blipFill>
        <p:spPr bwMode="auto">
          <a:xfrm>
            <a:off x="4500562" y="2928934"/>
            <a:ext cx="1714512" cy="1714512"/>
          </a:xfrm>
          <a:prstGeom prst="rect">
            <a:avLst/>
          </a:prstGeom>
          <a:noFill/>
        </p:spPr>
      </p:pic>
      <p:pic>
        <p:nvPicPr>
          <p:cNvPr id="4" name="Picture 6" descr="https://sun9-5.userapi.com/impg/c854520/v854520388/1b798d/u2QES_K7eIw.jpg?size=200x300&amp;quality=96&amp;sign=f5acabf24d5c3fff60bd2c7c76db4f26&amp;type=album"/>
          <p:cNvPicPr>
            <a:picLocks noChangeAspect="1" noChangeArrowheads="1"/>
          </p:cNvPicPr>
          <p:nvPr/>
        </p:nvPicPr>
        <p:blipFill>
          <a:blip r:embed="rId4" cstate="print"/>
          <a:srcRect/>
          <a:stretch>
            <a:fillRect/>
          </a:stretch>
        </p:blipFill>
        <p:spPr bwMode="auto">
          <a:xfrm>
            <a:off x="7596208" y="1571612"/>
            <a:ext cx="1190633" cy="1785949"/>
          </a:xfrm>
          <a:prstGeom prst="rect">
            <a:avLst/>
          </a:prstGeom>
          <a:noFill/>
        </p:spPr>
      </p:pic>
      <p:pic>
        <p:nvPicPr>
          <p:cNvPr id="5" name="Рисунок 4" descr="http://xn--g1acraalia1k.xn--p1ai/bitrix/templates/2019/images/logo-zoorus2.png"/>
          <p:cNvPicPr/>
          <p:nvPr/>
        </p:nvPicPr>
        <p:blipFill>
          <a:blip r:embed="rId5" cstate="print"/>
          <a:srcRect/>
          <a:stretch>
            <a:fillRect/>
          </a:stretch>
        </p:blipFill>
        <p:spPr bwMode="auto">
          <a:xfrm>
            <a:off x="1714480" y="3643314"/>
            <a:ext cx="2175334" cy="714380"/>
          </a:xfrm>
          <a:prstGeom prst="rect">
            <a:avLst/>
          </a:prstGeom>
          <a:noFill/>
          <a:ln w="9525">
            <a:noFill/>
            <a:miter lim="800000"/>
            <a:headEnd/>
            <a:tailEnd/>
          </a:ln>
        </p:spPr>
      </p:pic>
      <p:pic>
        <p:nvPicPr>
          <p:cNvPr id="6" name="Picture 9"/>
          <p:cNvPicPr>
            <a:picLocks noChangeAspect="1" noChangeArrowheads="1"/>
          </p:cNvPicPr>
          <p:nvPr/>
        </p:nvPicPr>
        <p:blipFill>
          <a:blip r:embed="rId6" cstate="print"/>
          <a:srcRect/>
          <a:stretch>
            <a:fillRect/>
          </a:stretch>
        </p:blipFill>
        <p:spPr bwMode="auto">
          <a:xfrm>
            <a:off x="1285852" y="5000636"/>
            <a:ext cx="4300536" cy="1079670"/>
          </a:xfrm>
          <a:prstGeom prst="rect">
            <a:avLst/>
          </a:prstGeom>
          <a:noFill/>
          <a:ln w="9525">
            <a:noFill/>
            <a:miter lim="800000"/>
            <a:headEnd/>
            <a:tailEnd/>
          </a:ln>
        </p:spPr>
      </p:pic>
      <p:pic>
        <p:nvPicPr>
          <p:cNvPr id="7" name="Picture 2" descr="C:\Users\User\Pictures\Screenshots\Снимок экрана (2).png"/>
          <p:cNvPicPr>
            <a:picLocks noChangeAspect="1" noChangeArrowheads="1"/>
          </p:cNvPicPr>
          <p:nvPr/>
        </p:nvPicPr>
        <p:blipFill>
          <a:blip r:embed="rId7" cstate="print"/>
          <a:srcRect/>
          <a:stretch>
            <a:fillRect/>
          </a:stretch>
        </p:blipFill>
        <p:spPr bwMode="auto">
          <a:xfrm>
            <a:off x="6357950" y="3714752"/>
            <a:ext cx="2187056" cy="1983797"/>
          </a:xfrm>
          <a:prstGeom prst="rect">
            <a:avLst/>
          </a:prstGeom>
          <a:noFill/>
        </p:spPr>
      </p:pic>
      <p:sp>
        <p:nvSpPr>
          <p:cNvPr id="8" name="Прямоугольник 7"/>
          <p:cNvSpPr/>
          <p:nvPr/>
        </p:nvSpPr>
        <p:spPr>
          <a:xfrm>
            <a:off x="2357422" y="285728"/>
            <a:ext cx="5715040" cy="646331"/>
          </a:xfrm>
          <a:prstGeom prst="rect">
            <a:avLst/>
          </a:prstGeom>
        </p:spPr>
        <p:txBody>
          <a:bodyPr wrap="square">
            <a:spAutoFit/>
          </a:bodyPr>
          <a:lstStyle/>
          <a:p>
            <a:pPr algn="ctr"/>
            <a:r>
              <a:rPr lang="ru-RU" sz="3600" b="1" dirty="0" smtClean="0">
                <a:solidFill>
                  <a:schemeClr val="accent1">
                    <a:lumMod val="50000"/>
                  </a:schemeClr>
                </a:solidFill>
              </a:rPr>
              <a:t>Наши партнеры</a:t>
            </a:r>
            <a:endParaRPr lang="ru-RU" sz="3600" b="1" dirty="0">
              <a:solidFill>
                <a:schemeClr val="accent1">
                  <a:lumMod val="50000"/>
                </a:schemeClr>
              </a:solidFill>
            </a:endParaRPr>
          </a:p>
        </p:txBody>
      </p:sp>
      <p:pic>
        <p:nvPicPr>
          <p:cNvPr id="2055" name="Picture 7"/>
          <p:cNvPicPr>
            <a:picLocks noChangeAspect="1" noChangeArrowheads="1"/>
          </p:cNvPicPr>
          <p:nvPr/>
        </p:nvPicPr>
        <p:blipFill>
          <a:blip r:embed="rId8" cstate="print"/>
          <a:srcRect/>
          <a:stretch>
            <a:fillRect/>
          </a:stretch>
        </p:blipFill>
        <p:spPr bwMode="auto">
          <a:xfrm>
            <a:off x="3786182" y="1785926"/>
            <a:ext cx="3371850" cy="866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515</TotalTime>
  <Words>677</Words>
  <Application>Microsoft Office PowerPoint</Application>
  <PresentationFormat>Экран (4:3)</PresentationFormat>
  <Paragraphs>51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Создание первого в ЗАТО г.Саров частного приюта временного содержания для безнадзорных животных</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Приют Мурррдом АНО «Подари жизнь»</dc:title>
  <dc:creator>User</dc:creator>
  <cp:lastModifiedBy>User</cp:lastModifiedBy>
  <cp:revision>35</cp:revision>
  <dcterms:created xsi:type="dcterms:W3CDTF">2022-05-19T10:40:11Z</dcterms:created>
  <dcterms:modified xsi:type="dcterms:W3CDTF">2022-07-04T14:27:47Z</dcterms:modified>
</cp:coreProperties>
</file>